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1"/>
  </p:notesMasterIdLst>
  <p:sldIdLst>
    <p:sldId id="569" r:id="rId5"/>
    <p:sldId id="608" r:id="rId6"/>
    <p:sldId id="606" r:id="rId7"/>
    <p:sldId id="270" r:id="rId8"/>
    <p:sldId id="609" r:id="rId9"/>
    <p:sldId id="570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45" autoAdjust="0"/>
    <p:restoredTop sz="94660"/>
  </p:normalViewPr>
  <p:slideViewPr>
    <p:cSldViewPr snapToGrid="0" snapToObjects="1">
      <p:cViewPr varScale="1">
        <p:scale>
          <a:sx n="72" d="100"/>
          <a:sy n="72" d="100"/>
        </p:scale>
        <p:origin x="984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8DA48E-D8CC-44AC-8E63-7F3B4545D148}" type="datetimeFigureOut">
              <a:rPr lang="en-CH" smtClean="0"/>
              <a:t>28/02/2023</a:t>
            </a:fld>
            <a:endParaRPr lang="en-C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5E85F2-4F02-4D41-9CA0-AD1C1E207935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427932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B9A37-6B1C-41C0-9238-7310C13FF43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128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4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wmo2016_powerpoint_standard_v2-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51694"/>
            <a:ext cx="198882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931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901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63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454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727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12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509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84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wmo2016_powerpoint_standard_v2-2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51694"/>
            <a:ext cx="198882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617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mo2016_powerpoint_standard_v2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216000" cy="6912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704539" y="1140734"/>
            <a:ext cx="8511462" cy="32824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solidFill>
                  <a:schemeClr val="tx2"/>
                </a:solidFill>
              </a:rPr>
              <a:t>Doc. 3.4(3)/1 (EC-76)</a:t>
            </a:r>
          </a:p>
          <a:p>
            <a:endParaRPr lang="en-US" sz="4000" b="1" dirty="0">
              <a:solidFill>
                <a:schemeClr val="tx2"/>
              </a:solidFill>
            </a:endParaRPr>
          </a:p>
          <a:p>
            <a:r>
              <a:rPr lang="en-US" sz="4000" b="1" dirty="0">
                <a:solidFill>
                  <a:schemeClr val="tx2"/>
                </a:solidFill>
              </a:rPr>
              <a:t>Draft Resolution 3.4(3)/1 (EC-76)</a:t>
            </a:r>
          </a:p>
          <a:p>
            <a:r>
              <a:rPr lang="en-US" sz="4000" b="1" dirty="0">
                <a:solidFill>
                  <a:schemeClr val="tx2"/>
                </a:solidFill>
              </a:rPr>
              <a:t>Reconfirmation of WMO RTCs</a:t>
            </a:r>
          </a:p>
        </p:txBody>
      </p:sp>
    </p:spTree>
    <p:extLst>
      <p:ext uri="{BB962C8B-B14F-4D97-AF65-F5344CB8AC3E}">
        <p14:creationId xmlns:p14="http://schemas.microsoft.com/office/powerpoint/2010/main" val="3362442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3FA6944-4C96-4F49-994C-A9B3C1FC4C41}"/>
              </a:ext>
            </a:extLst>
          </p:cNvPr>
          <p:cNvSpPr txBox="1"/>
          <p:nvPr/>
        </p:nvSpPr>
        <p:spPr>
          <a:xfrm>
            <a:off x="9132" y="-2049"/>
            <a:ext cx="91439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WMO Regional Training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Centres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(RTCs)</a:t>
            </a:r>
            <a:endParaRPr lang="en-CH" sz="3200" b="1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88E6C8A5-F1A9-4A11-B1B8-1DB4973006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55" t="17635" r="825" b="4247"/>
          <a:stretch/>
        </p:blipFill>
        <p:spPr>
          <a:xfrm>
            <a:off x="0" y="1073426"/>
            <a:ext cx="9153131" cy="409491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16A2AC0-F3CF-488E-A7C6-0D30763D0579}"/>
              </a:ext>
            </a:extLst>
          </p:cNvPr>
          <p:cNvSpPr txBox="1"/>
          <p:nvPr/>
        </p:nvSpPr>
        <p:spPr>
          <a:xfrm>
            <a:off x="154004" y="5214082"/>
            <a:ext cx="8927852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57188" indent="-357188">
              <a:buFont typeface="Arial" panose="020B0604020202020204" pitchFamily="34" charset="0"/>
              <a:buChar char="•"/>
            </a:pPr>
            <a:r>
              <a:rPr lang="en-US" sz="1600" b="1" dirty="0"/>
              <a:t>28 Members host 43 RTC Components</a:t>
            </a:r>
          </a:p>
          <a:p>
            <a:pPr marL="357188" indent="-357188">
              <a:buFont typeface="Arial" panose="020B0604020202020204" pitchFamily="34" charset="0"/>
              <a:buChar char="•"/>
            </a:pPr>
            <a:r>
              <a:rPr lang="en-US" sz="1600" b="1" dirty="0"/>
              <a:t>EC-48 requested to review each RTC every 8 years (two financial periods)</a:t>
            </a:r>
          </a:p>
          <a:p>
            <a:pPr marL="357188" indent="-357188">
              <a:buFont typeface="Arial" panose="020B0604020202020204" pitchFamily="34" charset="0"/>
              <a:buChar char="•"/>
            </a:pPr>
            <a:r>
              <a:rPr lang="en-US" sz="1600" b="1" dirty="0"/>
              <a:t>RTC criteria approved by EC-66 and updated by EC-68</a:t>
            </a:r>
          </a:p>
          <a:p>
            <a:pPr marL="357188" indent="-357188">
              <a:buFont typeface="Arial" panose="020B0604020202020204" pitchFamily="34" charset="0"/>
              <a:buChar char="•"/>
            </a:pPr>
            <a:r>
              <a:rPr lang="en-US" sz="1600" b="1" dirty="0"/>
              <a:t>Capacity Development Panel (CDP) reviews 4-5 RTCs each year against criteria</a:t>
            </a:r>
          </a:p>
          <a:p>
            <a:pPr marL="357188" indent="-357188">
              <a:buFont typeface="Arial" panose="020B0604020202020204" pitchFamily="34" charset="0"/>
              <a:buChar char="•"/>
            </a:pPr>
            <a:r>
              <a:rPr lang="en-US" sz="1600" b="1" dirty="0"/>
              <a:t>Reviews of RTCs in India, Italy, and Russian Federation were completed after EC-75</a:t>
            </a:r>
          </a:p>
          <a:p>
            <a:pPr marL="357188" indent="-357188">
              <a:buFont typeface="Arial" panose="020B0604020202020204" pitchFamily="34" charset="0"/>
              <a:buChar char="•"/>
            </a:pPr>
            <a:r>
              <a:rPr lang="en-US" sz="1600" b="1" dirty="0"/>
              <a:t>Reviews of RTCs in Costa Rica, Indonesia, and Türkiye are being completed</a:t>
            </a:r>
          </a:p>
        </p:txBody>
      </p:sp>
    </p:spTree>
    <p:extLst>
      <p:ext uri="{BB962C8B-B14F-4D97-AF65-F5344CB8AC3E}">
        <p14:creationId xmlns:p14="http://schemas.microsoft.com/office/powerpoint/2010/main" val="228756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8703469D-717C-45ED-A227-308B3472C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48139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Draft Resolution 3.4(3)/1 (EC-76)</a:t>
            </a:r>
            <a:endParaRPr lang="en-CH" sz="3200" b="1" dirty="0">
              <a:solidFill>
                <a:schemeClr val="accent6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B9447ED-9058-4F84-BF2A-1CC9DB7422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4551" y="795130"/>
            <a:ext cx="7554897" cy="6062870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000" dirty="0"/>
              <a:t>Following recommendations of </a:t>
            </a:r>
            <a:r>
              <a:rPr lang="en-US" sz="2000" b="1" dirty="0"/>
              <a:t>TCC-2022</a:t>
            </a:r>
            <a:r>
              <a:rPr lang="en-US" sz="2000" dirty="0"/>
              <a:t> and </a:t>
            </a:r>
            <a:r>
              <a:rPr lang="en-US" sz="2000" b="1" dirty="0"/>
              <a:t>PAC-2022</a:t>
            </a:r>
            <a:r>
              <a:rPr lang="en-US" sz="2000" dirty="0"/>
              <a:t> to consolidate relevant Resolutions and Decisions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000" dirty="0"/>
              <a:t>All resolutions were scanned from EC-1 and Cg-1 to the date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000" dirty="0"/>
              <a:t>Current Draft Resolution consolidates all </a:t>
            </a:r>
            <a:r>
              <a:rPr lang="en-US" sz="2000" b="1" dirty="0"/>
              <a:t>Resolutions</a:t>
            </a:r>
            <a:r>
              <a:rPr lang="en-US" sz="2000" dirty="0"/>
              <a:t> and </a:t>
            </a:r>
            <a:r>
              <a:rPr lang="en-US" sz="2000" b="1" dirty="0"/>
              <a:t>Decisions</a:t>
            </a:r>
            <a:r>
              <a:rPr lang="en-US" sz="2000" dirty="0"/>
              <a:t> regarding designation of RTCs, reconfirmation of the status RTCs, postponement of reconfirmation of the RTCs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000" dirty="0"/>
              <a:t>Noting that the external review of the </a:t>
            </a:r>
            <a:r>
              <a:rPr lang="en-US" sz="2000" b="1" dirty="0"/>
              <a:t>RTC in Italy </a:t>
            </a:r>
            <a:r>
              <a:rPr lang="en-US" sz="2000" dirty="0"/>
              <a:t>was completed and the Draft Resolution has been updated with the </a:t>
            </a:r>
            <a:r>
              <a:rPr lang="en-US" sz="2000" b="1" dirty="0" err="1"/>
              <a:t>WiP</a:t>
            </a:r>
            <a:r>
              <a:rPr lang="en-US" sz="2000" b="1" dirty="0"/>
              <a:t> version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000" dirty="0"/>
              <a:t>The Draft Resolution includes </a:t>
            </a:r>
            <a:r>
              <a:rPr lang="en-US" sz="2000" b="1" dirty="0"/>
              <a:t>three decision</a:t>
            </a:r>
            <a:r>
              <a:rPr lang="en-US" sz="2000" dirty="0"/>
              <a:t>;</a:t>
            </a:r>
          </a:p>
          <a:p>
            <a:pPr marL="914400" lvl="1" indent="-514350">
              <a:spcBef>
                <a:spcPts val="0"/>
              </a:spcBef>
              <a:spcAft>
                <a:spcPts val="1800"/>
              </a:spcAft>
              <a:buFont typeface="+mj-lt"/>
              <a:buAutoNum type="arabicParenR"/>
            </a:pPr>
            <a:r>
              <a:rPr lang="en-US" sz="1600" i="1" dirty="0"/>
              <a:t>Reconfirmation of RTCs in </a:t>
            </a:r>
            <a:r>
              <a:rPr lang="en-US" sz="1600" b="1" i="1" dirty="0"/>
              <a:t>India, Italy, and Russian Federation </a:t>
            </a:r>
            <a:r>
              <a:rPr lang="en-US" sz="1600" i="1" dirty="0"/>
              <a:t>based on the external review of RTCs and recommendation of Capacity Development Panel (CDP)</a:t>
            </a:r>
          </a:p>
          <a:p>
            <a:pPr marL="914400" lvl="1" indent="-514350">
              <a:spcBef>
                <a:spcPts val="0"/>
              </a:spcBef>
              <a:spcAft>
                <a:spcPts val="1800"/>
              </a:spcAft>
              <a:buFont typeface="+mj-lt"/>
              <a:buAutoNum type="arabicParenR"/>
            </a:pPr>
            <a:r>
              <a:rPr lang="en-US" sz="1600" i="1" dirty="0"/>
              <a:t>Extending the reconfirmation of the remaining RTCs until subsequent EC resolutions following the future external reviews of those RTCs by the CDP</a:t>
            </a:r>
          </a:p>
          <a:p>
            <a:pPr marL="914400" lvl="1" indent="-514350">
              <a:spcBef>
                <a:spcPts val="0"/>
              </a:spcBef>
              <a:spcAft>
                <a:spcPts val="1800"/>
              </a:spcAft>
              <a:buFont typeface="+mj-lt"/>
              <a:buAutoNum type="arabicParenR"/>
            </a:pPr>
            <a:r>
              <a:rPr lang="en-US" sz="1600" i="1" dirty="0"/>
              <a:t>Consolidate relevant Resolutions and Decision and update the status of RTCs as given in the Annex of the Draft Resolution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000" dirty="0"/>
              <a:t>The EC-76 is invited to adopt the Draft Resolution 3.4(3)/1 (EC-76)</a:t>
            </a:r>
          </a:p>
        </p:txBody>
      </p:sp>
    </p:spTree>
    <p:extLst>
      <p:ext uri="{BB962C8B-B14F-4D97-AF65-F5344CB8AC3E}">
        <p14:creationId xmlns:p14="http://schemas.microsoft.com/office/powerpoint/2010/main" val="2748506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0C4DC8F-74D0-49AE-9451-602F899363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51" y="932467"/>
            <a:ext cx="4320000" cy="5104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F9D3655-44F2-4343-9797-BAC8AB1C4F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1731" y="741776"/>
            <a:ext cx="4320000" cy="10509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745EAB4-2A62-4DDE-B5F1-8F3E83FB99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057" y="1252214"/>
            <a:ext cx="4320000" cy="3917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149E7FB-52CE-44E2-8E60-19825FFB4C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71840" y="1681880"/>
            <a:ext cx="4320000" cy="2491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17A45FF-0A3C-43B3-911C-829534D67B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57981" y="3041408"/>
            <a:ext cx="4320000" cy="3097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3326C4E-378B-4B9A-9BE3-99E286BD10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51437" y="989255"/>
            <a:ext cx="4320000" cy="1890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E9EB3CE-6D79-4DD9-83F2-57DB383D997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4122" y="2214554"/>
            <a:ext cx="4320000" cy="19450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C832589-9BE7-462A-A27B-452DBB1BDE3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61894" y="3060935"/>
            <a:ext cx="4320000" cy="34509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BF78453-66C1-47A4-B044-5E6294937A5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8987" y="3506590"/>
            <a:ext cx="4320000" cy="3058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BF5E339-1D53-4F8D-9B5A-CDD1CE0845AF}"/>
              </a:ext>
            </a:extLst>
          </p:cNvPr>
          <p:cNvSpPr txBox="1"/>
          <p:nvPr/>
        </p:nvSpPr>
        <p:spPr>
          <a:xfrm>
            <a:off x="-5538" y="-1160"/>
            <a:ext cx="9143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 b="1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sz="3200" dirty="0"/>
              <a:t>Instead of many Resolutions and Decisions on RTCs</a:t>
            </a:r>
          </a:p>
        </p:txBody>
      </p:sp>
    </p:spTree>
    <p:extLst>
      <p:ext uri="{BB962C8B-B14F-4D97-AF65-F5344CB8AC3E}">
        <p14:creationId xmlns:p14="http://schemas.microsoft.com/office/powerpoint/2010/main" val="3289082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000"/>
                            </p:stCondLst>
                            <p:childTnLst>
                              <p:par>
                                <p:cTn id="6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000"/>
                            </p:stCondLst>
                            <p:childTnLst>
                              <p:par>
                                <p:cTn id="6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A038BB4-5B44-417C-B44E-8470A52D35E4}"/>
              </a:ext>
            </a:extLst>
          </p:cNvPr>
          <p:cNvSpPr txBox="1"/>
          <p:nvPr/>
        </p:nvSpPr>
        <p:spPr>
          <a:xfrm>
            <a:off x="1" y="-2054"/>
            <a:ext cx="91439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One Consolidated EC Resolution </a:t>
            </a:r>
          </a:p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to keep the status of all WMO RTCs up-to-date</a:t>
            </a:r>
            <a:endParaRPr lang="en-US" sz="8800" b="1" dirty="0">
              <a:solidFill>
                <a:schemeClr val="tx2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10F8765-3100-4A89-8515-3B73F57FDC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390" y="1075164"/>
            <a:ext cx="3446104" cy="56834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76A74D6-204F-4028-BDFD-E3C620F99C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6899" y="1075164"/>
            <a:ext cx="4018820" cy="56834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5895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mo2016_powerpoint_standard_v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67512" y="1256704"/>
            <a:ext cx="8229600" cy="34472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tx2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955293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WMO_BLUE_Powerpoint_en_f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B992D0F8FE95D4895F163129EBD78BE" ma:contentTypeVersion="" ma:contentTypeDescription="Create a new document." ma:contentTypeScope="" ma:versionID="da797970864175fcde6371f6a60ba74f">
  <xsd:schema xmlns:xsd="http://www.w3.org/2001/XMLSchema" xmlns:xs="http://www.w3.org/2001/XMLSchema" xmlns:p="http://schemas.microsoft.com/office/2006/metadata/properties" xmlns:ns2="1c5fc8e0-0999-4fb6-bf1f-7ab008e6dd1d" targetNamespace="http://schemas.microsoft.com/office/2006/metadata/properties" ma:root="true" ma:fieldsID="4b90bfc561bd565481a8f67666d1c250" ns2:_="">
    <xsd:import namespace="1c5fc8e0-0999-4fb6-bf1f-7ab008e6dd1d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5fc8e0-0999-4fb6-bf1f-7ab008e6dd1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DB9232C-8F8E-4815-9308-982D748E6344}"/>
</file>

<file path=customXml/itemProps2.xml><?xml version="1.0" encoding="utf-8"?>
<ds:datastoreItem xmlns:ds="http://schemas.openxmlformats.org/officeDocument/2006/customXml" ds:itemID="{C89ED3C9-965E-43E1-B0B8-00720F56F1E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F68DE56-6645-4092-A5AF-653A856676C5}">
  <ds:schemaRefs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purl.org/dc/elements/1.1/"/>
    <ds:schemaRef ds:uri="http://www.w3.org/XML/1998/namespace"/>
    <ds:schemaRef ds:uri="http://purl.org/dc/dcmitype/"/>
    <ds:schemaRef ds:uri="9d2c9005-3129-4719-81ca-2fc8d806cf37"/>
    <ds:schemaRef ds:uri="2c63548e-e22e-43cb-a415-9193d4d80a38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WMO_BLUE_Powerpoint_en_fr</Template>
  <TotalTime>11571</TotalTime>
  <Words>292</Words>
  <Application>Microsoft Office PowerPoint</Application>
  <PresentationFormat>On-screen Show (4:3)</PresentationFormat>
  <Paragraphs>27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WMO_BLUE_Powerpoint_en_fr</vt:lpstr>
      <vt:lpstr>PowerPoint Presentation</vt:lpstr>
      <vt:lpstr>PowerPoint Presentation</vt:lpstr>
      <vt:lpstr>Draft Resolution 3.4(3)/1 (EC-76)</vt:lpstr>
      <vt:lpstr>PowerPoint Presentation</vt:lpstr>
      <vt:lpstr>PowerPoint Presentation</vt:lpstr>
      <vt:lpstr>PowerPoint Presentation</vt:lpstr>
    </vt:vector>
  </TitlesOfParts>
  <Company>World Meteorological Organization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Mustafa Adiguzel</dc:creator>
  <cp:lastModifiedBy>Mustafa Adiguzel</cp:lastModifiedBy>
  <cp:revision>88</cp:revision>
  <dcterms:created xsi:type="dcterms:W3CDTF">2018-01-10T12:45:39Z</dcterms:created>
  <dcterms:modified xsi:type="dcterms:W3CDTF">2023-02-28T21:41:27Z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0x0101002B992D0F8FE95D4895F163129EBD78BE</vt:lpwstr>
  </property>
</Properties>
</file>